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6256000" cy="9144000"/>
  <p:notesSz cx="6858000" cy="9144000"/>
  <p:embeddedFontLst>
    <p:embeddedFont>
      <p:font typeface="Open Sans" charset="0"/>
      <p:regular r:id="rId12"/>
      <p:bold r:id="rId13"/>
      <p:italic r:id="rId14"/>
      <p:boldItalic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Open Sans ExtraBold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Full" cryptAlgorithmClass="hash" cryptAlgorithmType="typeAny" cryptAlgorithmSid="4" spinCount="100000" saltData="U/mpSz2UVyAvi8u/qp1t+Q==" hashData="0SHD4YEw4uTFWWA4BGSgPGrS7w8="/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nQLYSFGr3nd2KPjjfoupE1Azv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7" d="100"/>
          <a:sy n="57" d="100"/>
        </p:scale>
        <p:origin x="-462" y="24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458887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651436356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3" name="Google Shape;393;g65143635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9" name="Google Shape;3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7" name="Google Shape;42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8" name="Google Shape;42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36" name="Google Shape;436;p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2" name="Google Shape;462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63" name="Google Shape;463;p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7" name="Google Shape;497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8" name="Google Shape;498;p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6514363562_0_10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g6514363562_0_1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6514363562_0_1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g6514363562_0_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g6514363562_0_6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g6514363562_0_65"/>
          <p:cNvSpPr/>
          <p:nvPr/>
        </p:nvSpPr>
        <p:spPr>
          <a:xfrm>
            <a:off x="8128000" y="4310390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g6514363562_0_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6514363562_0_6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6514363562_0_69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g6514363562_0_69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g6514363562_0_69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g6514363562_0_69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g6514363562_0_69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g6514363562_0_69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g6514363562_0_69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g6514363562_0_69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g6514363562_0_69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g6514363562_0_69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g6514363562_0_69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6514363562_0_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6514363562_0_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6514363562_0_83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g6514363562_0_8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g6514363562_0_8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g6514363562_0_8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g6514363562_0_83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6" name="Google Shape;96;g6514363562_0_83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g6514363562_0_8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g6514363562_0_83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g6514363562_0_83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g6514363562_0_83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g6514363562_0_83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g6514363562_0_8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g6514363562_0_8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g6514363562_0_8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g6514363562_0_8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g6514363562_0_10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6514363562_0_10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6514363562_0_101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6514363562_0_10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1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g6514363562_0_10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6514363562_0_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6514363562_0_10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6514363562_0_107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6514363562_0_107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1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g6514363562_0_107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 Name">
  <p:cSld name="Course Nam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6514363562_0_113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6514363562_0_11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6514363562_0_113"/>
          <p:cNvSpPr txBox="1">
            <a:spLocks noGrp="1"/>
          </p:cNvSpPr>
          <p:nvPr>
            <p:ph type="body" idx="1"/>
          </p:nvPr>
        </p:nvSpPr>
        <p:spPr>
          <a:xfrm>
            <a:off x="7304150" y="4114800"/>
            <a:ext cx="7554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6514363562_0_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6514363562_0_11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6514363562_0_11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6514363562_0_11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g6514363562_0_11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g6514363562_0_11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g6514363562_0_11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g6514363562_0_117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g6514363562_0_117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6514363562_0_1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6514363562_0_12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6514363562_0_12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g6514363562_0_12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6514363562_0_12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6514363562_0_12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g6514363562_0_12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0" name="Google Shape;140;g6514363562_0_127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g6514363562_0_127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g6514363562_0_12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g6514363562_0_12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g6514363562_0_12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6514363562_0_12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6514363562_0_1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6514363562_0_1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6514363562_0_141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g6514363562_0_141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g6514363562_0_141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g6514363562_0_141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g6514363562_0_141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g6514363562_0_141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g6514363562_0_141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g6514363562_0_141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g6514363562_0_141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g6514363562_0_141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g6514363562_0_141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g6514363562_0_141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g6514363562_0_141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6514363562_0_1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6514363562_0_15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6514363562_0_15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g6514363562_0_15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g6514363562_0_15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g6514363562_0_15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g6514363562_0_15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0" name="Google Shape;170;g6514363562_0_157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g6514363562_0_15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g6514363562_0_15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g6514363562_0_15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g6514363562_0_157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g6514363562_0_157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g6514363562_0_15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g6514363562_0_15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g6514363562_0_15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g6514363562_0_15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g6514363562_0_157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1" name="Google Shape;181;g6514363562_0_15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g6514363562_0_14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g6514363562_0_14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g6514363562_0_14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6514363562_0_14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99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g6514363562_0_14"/>
          <p:cNvSpPr/>
          <p:nvPr/>
        </p:nvSpPr>
        <p:spPr>
          <a:xfrm>
            <a:off x="5718038" y="569353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6514363562_0_17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6514363562_0_17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6514363562_0_17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6514363562_0_177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g6514363562_0_177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g6514363562_0_18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6514363562_0_1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6514363562_0_183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6514363562_0_18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g6514363562_0_183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6514363562_0_189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6514363562_0_18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6514363562_0_189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6514363562_0_189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g6514363562_0_189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4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5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6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14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5718038" y="569353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28"/>
          <p:cNvSpPr/>
          <p:nvPr/>
        </p:nvSpPr>
        <p:spPr>
          <a:xfrm rot="-3026872">
            <a:off x="-270651" y="848918"/>
            <a:ext cx="240496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2089150" y="569353"/>
            <a:ext cx="120777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8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8485" y="1000240"/>
            <a:ext cx="10332955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0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6" name="Google Shape;246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4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g6514363562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g6514363562_0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g6514363562_0_2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g6514363562_0_20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g6514363562_0_20"/>
          <p:cNvSpPr/>
          <p:nvPr/>
        </p:nvSpPr>
        <p:spPr>
          <a:xfrm rot="-3026765">
            <a:off x="-270691" y="849011"/>
            <a:ext cx="2404978" cy="4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1"/>
          <p:cNvSpPr/>
          <p:nvPr/>
        </p:nvSpPr>
        <p:spPr>
          <a:xfrm>
            <a:off x="8128000" y="4310390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2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32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2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32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3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3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3" name="Google Shape;273;p33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4" name="Google Shape;274;p3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5" name="Google Shape;275;p33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6" name="Google Shape;276;p33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33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9" name="Google Shape;279;p3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3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3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3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4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7" name="Google Shape;287;p34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8" name="Google Shape;288;p34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34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p34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2" name="Google Shape;292;p34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5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35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35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1" name="Google Shape;301;p35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2" name="Google Shape;302;p35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3" name="Google Shape;303;p35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" name="Google Shape;304;p35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305;p35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6" name="Google Shape;306;p35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6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1" name="Google Shape;311;p36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3" name="Google Shape;313;p36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4" name="Google Shape;314;p36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5" name="Google Shape;315;p36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7" name="Google Shape;317;p36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1" name="Google Shape;321;p36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2" name="Google Shape;322;p36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7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7" name="Google Shape;327;p3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0" name="Google Shape;330;p37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1" name="Google Shape;331;p37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2" name="Google Shape;332;p3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3" name="Google Shape;333;p37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37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7" name="Google Shape;337;p3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8" name="Google Shape;338;p3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9" name="Google Shape;339;p3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0" name="Google Shape;340;p3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1" name="Google Shape;341;p37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2" name="Google Shape;342;p3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38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8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8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39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9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9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0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40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40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40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g6514363562_0_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g6514363562_0_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g6514363562_0_26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g6514363562_0_26"/>
          <p:cNvSpPr/>
          <p:nvPr/>
        </p:nvSpPr>
        <p:spPr>
          <a:xfrm>
            <a:off x="2089150" y="569353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4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g6514363562_0_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6099" y="1000150"/>
            <a:ext cx="9024251" cy="3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1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4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2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42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42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3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4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1" name="Google Shape;381;p43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4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4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44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7" name="Google Shape;387;p44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5"/>
          <p:cNvSpPr txBox="1">
            <a:spLocks noGrp="1"/>
          </p:cNvSpPr>
          <p:nvPr>
            <p:ph type="title"/>
          </p:nvPr>
        </p:nvSpPr>
        <p:spPr>
          <a:xfrm>
            <a:off x="3078" y="319675"/>
            <a:ext cx="16258032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3200">
                <a:solidFill>
                  <a:srgbClr val="3F3F3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g6514363562_0_32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g6514363562_0_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6514363562_0_32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6514363562_0_32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g6514363562_0_32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g6514363562_0_32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g6514363562_0_32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5" name="Google Shape;45;g6514363562_0_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3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g6514363562_0_41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g6514363562_0_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g6514363562_0_41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6514363562_0_41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1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g6514363562_0_46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g6514363562_0_4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6514363562_0_46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199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g6514363562_0_50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g6514363562_0_5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g6514363562_0_5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g6514363562_0_50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g6514363562_0_50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6514363562_0_56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g6514363562_0_5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g6514363562_0_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1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g6514363562_0_56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6514363562_0_56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g6514363562_0_56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g6514363562_0_56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g6514363562_0_56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514363562_0_4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514363562_0_4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g6514363562_0_4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g6514363562_0_4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g6514363562_0_4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6514363562_0_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</a:pPr>
            <a:r>
              <a:rPr lang="en-IN"/>
              <a:t>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199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p2"/>
          <p:cNvSpPr/>
          <p:nvPr/>
        </p:nvSpPr>
        <p:spPr>
          <a:xfrm>
            <a:off x="6726164" y="4078444"/>
            <a:ext cx="2929467" cy="1351845"/>
          </a:xfrm>
          <a:custGeom>
            <a:avLst/>
            <a:gdLst/>
            <a:ahLst/>
            <a:cxnLst/>
            <a:rect l="l" t="t" r="r" b="b"/>
            <a:pathLst>
              <a:path w="1168" h="538" extrusionOk="0">
                <a:moveTo>
                  <a:pt x="12" y="322"/>
                </a:moveTo>
                <a:cubicBezTo>
                  <a:pt x="8" y="327"/>
                  <a:pt x="4" y="332"/>
                  <a:pt x="0" y="338"/>
                </a:cubicBezTo>
                <a:cubicBezTo>
                  <a:pt x="256" y="519"/>
                  <a:pt x="256" y="519"/>
                  <a:pt x="256" y="519"/>
                </a:cubicBezTo>
                <a:cubicBezTo>
                  <a:pt x="260" y="513"/>
                  <a:pt x="263" y="508"/>
                  <a:pt x="267" y="503"/>
                </a:cubicBezTo>
                <a:cubicBezTo>
                  <a:pt x="388" y="332"/>
                  <a:pt x="625" y="292"/>
                  <a:pt x="795" y="413"/>
                </a:cubicBezTo>
                <a:cubicBezTo>
                  <a:pt x="843" y="447"/>
                  <a:pt x="881" y="490"/>
                  <a:pt x="907" y="538"/>
                </a:cubicBezTo>
                <a:cubicBezTo>
                  <a:pt x="1168" y="363"/>
                  <a:pt x="1168" y="363"/>
                  <a:pt x="1168" y="363"/>
                </a:cubicBezTo>
                <a:cubicBezTo>
                  <a:pt x="1120" y="284"/>
                  <a:pt x="1056" y="214"/>
                  <a:pt x="977" y="157"/>
                </a:cubicBezTo>
                <a:cubicBezTo>
                  <a:pt x="885" y="92"/>
                  <a:pt x="782" y="53"/>
                  <a:pt x="678" y="37"/>
                </a:cubicBezTo>
                <a:cubicBezTo>
                  <a:pt x="429" y="0"/>
                  <a:pt x="168" y="102"/>
                  <a:pt x="12" y="32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3" name="Google Shape;403;p2"/>
          <p:cNvSpPr/>
          <p:nvPr/>
        </p:nvSpPr>
        <p:spPr>
          <a:xfrm>
            <a:off x="6311296" y="5012600"/>
            <a:ext cx="1111956" cy="1927579"/>
          </a:xfrm>
          <a:custGeom>
            <a:avLst/>
            <a:gdLst/>
            <a:ahLst/>
            <a:cxnLst/>
            <a:rect l="l" t="t" r="r" b="b"/>
            <a:pathLst>
              <a:path w="444" h="767" extrusionOk="0">
                <a:moveTo>
                  <a:pt x="184" y="767"/>
                </a:moveTo>
                <a:cubicBezTo>
                  <a:pt x="444" y="594"/>
                  <a:pt x="444" y="594"/>
                  <a:pt x="444" y="594"/>
                </a:cubicBezTo>
                <a:cubicBezTo>
                  <a:pt x="351" y="478"/>
                  <a:pt x="334" y="315"/>
                  <a:pt x="404" y="182"/>
                </a:cubicBezTo>
                <a:cubicBezTo>
                  <a:pt x="147" y="0"/>
                  <a:pt x="147" y="0"/>
                  <a:pt x="147" y="0"/>
                </a:cubicBezTo>
                <a:cubicBezTo>
                  <a:pt x="0" y="242"/>
                  <a:pt x="20" y="546"/>
                  <a:pt x="184" y="76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2"/>
          <p:cNvSpPr/>
          <p:nvPr/>
        </p:nvSpPr>
        <p:spPr>
          <a:xfrm>
            <a:off x="8916208" y="5069045"/>
            <a:ext cx="1086555" cy="1879600"/>
          </a:xfrm>
          <a:custGeom>
            <a:avLst/>
            <a:gdLst/>
            <a:ahLst/>
            <a:cxnLst/>
            <a:rect l="l" t="t" r="r" b="b"/>
            <a:pathLst>
              <a:path w="433" h="749" extrusionOk="0">
                <a:moveTo>
                  <a:pt x="48" y="176"/>
                </a:moveTo>
                <a:cubicBezTo>
                  <a:pt x="102" y="294"/>
                  <a:pt x="93" y="438"/>
                  <a:pt x="12" y="551"/>
                </a:cubicBezTo>
                <a:cubicBezTo>
                  <a:pt x="8" y="557"/>
                  <a:pt x="5" y="562"/>
                  <a:pt x="0" y="567"/>
                </a:cubicBezTo>
                <a:cubicBezTo>
                  <a:pt x="256" y="749"/>
                  <a:pt x="256" y="749"/>
                  <a:pt x="256" y="749"/>
                </a:cubicBezTo>
                <a:cubicBezTo>
                  <a:pt x="260" y="743"/>
                  <a:pt x="264" y="738"/>
                  <a:pt x="268" y="733"/>
                </a:cubicBezTo>
                <a:cubicBezTo>
                  <a:pt x="426" y="510"/>
                  <a:pt x="433" y="225"/>
                  <a:pt x="310" y="0"/>
                </a:cubicBezTo>
                <a:lnTo>
                  <a:pt x="48" y="1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5" name="Google Shape;405;p2"/>
          <p:cNvSpPr txBox="1"/>
          <p:nvPr/>
        </p:nvSpPr>
        <p:spPr>
          <a:xfrm>
            <a:off x="9307358" y="5714040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6" name="Google Shape;406;p2"/>
          <p:cNvSpPr txBox="1"/>
          <p:nvPr/>
        </p:nvSpPr>
        <p:spPr>
          <a:xfrm>
            <a:off x="7998164" y="4271212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7" name="Google Shape;407;p2"/>
          <p:cNvSpPr txBox="1"/>
          <p:nvPr/>
        </p:nvSpPr>
        <p:spPr>
          <a:xfrm>
            <a:off x="6612896" y="5684116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8" name="Google Shape;408;p2"/>
          <p:cNvSpPr txBox="1"/>
          <p:nvPr/>
        </p:nvSpPr>
        <p:spPr>
          <a:xfrm>
            <a:off x="1005628" y="5068436"/>
            <a:ext cx="5192100" cy="18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Multi-level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It is a multi-level project with different stages, such as back-end, front-end, automation, and DevOps, depending on the technology. 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9" name="Google Shape;409;p2"/>
          <p:cNvSpPr txBox="1"/>
          <p:nvPr/>
        </p:nvSpPr>
        <p:spPr>
          <a:xfrm>
            <a:off x="10184072" y="5236887"/>
            <a:ext cx="5023800" cy="18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Scalable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Due to its dynamic nature, it is built around various domains and business use cases that make it scalable.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2"/>
          <p:cNvSpPr txBox="1"/>
          <p:nvPr/>
        </p:nvSpPr>
        <p:spPr>
          <a:xfrm>
            <a:off x="4619690" y="2668339"/>
            <a:ext cx="701662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Multiple technologies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Every stage of a capstone project can be implemented with different technologies and frameworks present for the operations.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1" name="Google Shape;411;p2"/>
          <p:cNvSpPr txBox="1"/>
          <p:nvPr/>
        </p:nvSpPr>
        <p:spPr>
          <a:xfrm>
            <a:off x="7256130" y="5569825"/>
            <a:ext cx="20511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Capstone</a:t>
            </a:r>
            <a:endParaRPr sz="28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2" name="Google Shape;412;p2"/>
          <p:cNvSpPr txBox="1"/>
          <p:nvPr/>
        </p:nvSpPr>
        <p:spPr>
          <a:xfrm>
            <a:off x="2450749" y="1286135"/>
            <a:ext cx="1145185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capstone project is a major project that aims to deliver end-to-end functionality of a business application.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13" name="Google Shape;41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1836" y="757462"/>
            <a:ext cx="4061196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Medicare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0" name="Google Shape;420;p3"/>
          <p:cNvSpPr txBox="1"/>
          <p:nvPr/>
        </p:nvSpPr>
        <p:spPr>
          <a:xfrm>
            <a:off x="1623915" y="1506534"/>
            <a:ext cx="12652308" cy="144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Agenda: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Develop a comprehensive QA and test environment for an online medicine purchasing website and automate the whole testing process. 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1" name="Google Shape;421;p3"/>
          <p:cNvSpPr txBox="1"/>
          <p:nvPr/>
        </p:nvSpPr>
        <p:spPr>
          <a:xfrm>
            <a:off x="5053423" y="3998039"/>
            <a:ext cx="6846900" cy="178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Browser-based end user testing 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Unit testing for back-end elements of the website 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API testing on cloud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Automating the whole testing process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2" name="Google Shape;422;p3"/>
          <p:cNvSpPr txBox="1"/>
          <p:nvPr/>
        </p:nvSpPr>
        <p:spPr>
          <a:xfrm>
            <a:off x="2544796" y="3228550"/>
            <a:ext cx="12652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This QA and test environment should be inclusive of the following testing layers: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23" name="Google Shape;423;p3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11434" y="6170851"/>
            <a:ext cx="2477277" cy="2477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94254" y="757462"/>
            <a:ext cx="3356360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Medicare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1" name="Google Shape;431;p1"/>
          <p:cNvSpPr txBox="1"/>
          <p:nvPr/>
        </p:nvSpPr>
        <p:spPr>
          <a:xfrm>
            <a:off x="1295125" y="1945017"/>
            <a:ext cx="13995900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Background of the project:</a:t>
            </a:r>
            <a:endParaRPr sz="2200" b="1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Medicare is a company that supplies medicines and a couple of other healthcare essentials at an affordable price. It was established in 2012 in Delhi, India.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admin portal deals with all the back-end data generation and product information.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admin portal adds, removes, and edits medicine details from the application to build a rich product line.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admin portal enables or disables a product.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end user is able to log in and register for the application.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end user searches for products.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end user can apply filters and sort results based on different parameters to get the best deals and add it to the cart and complete the purchase.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end user receives an order summary details page once the payment is complete to make the necessary arrangements.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32" name="Google Shape;43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94254" y="757461"/>
            <a:ext cx="3356360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1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Project Development Flow</a:t>
            </a:r>
            <a:endParaRPr/>
          </a:p>
        </p:txBody>
      </p:sp>
      <p:sp>
        <p:nvSpPr>
          <p:cNvPr id="439" name="Google Shape;439;p61"/>
          <p:cNvSpPr/>
          <p:nvPr/>
        </p:nvSpPr>
        <p:spPr>
          <a:xfrm>
            <a:off x="1115007" y="2795412"/>
            <a:ext cx="4370525" cy="3437467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712" y="17"/>
                </a:moveTo>
                <a:cubicBezTo>
                  <a:pt x="684" y="6"/>
                  <a:pt x="653" y="0"/>
                  <a:pt x="623" y="0"/>
                </a:cubicBezTo>
                <a:cubicBezTo>
                  <a:pt x="592" y="0"/>
                  <a:pt x="562" y="6"/>
                  <a:pt x="534" y="17"/>
                </a:cubicBezTo>
                <a:cubicBezTo>
                  <a:pt x="450" y="51"/>
                  <a:pt x="403" y="124"/>
                  <a:pt x="403" y="219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90"/>
                  <a:pt x="386" y="533"/>
                  <a:pt x="357" y="562"/>
                </a:cubicBezTo>
                <a:cubicBezTo>
                  <a:pt x="329" y="590"/>
                  <a:pt x="290" y="605"/>
                  <a:pt x="243" y="605"/>
                </a:cubicBezTo>
                <a:cubicBezTo>
                  <a:pt x="0" y="605"/>
                  <a:pt x="0" y="605"/>
                  <a:pt x="0" y="605"/>
                </a:cubicBezTo>
                <a:cubicBezTo>
                  <a:pt x="0" y="664"/>
                  <a:pt x="0" y="664"/>
                  <a:pt x="0" y="664"/>
                </a:cubicBezTo>
                <a:cubicBezTo>
                  <a:pt x="243" y="664"/>
                  <a:pt x="243" y="664"/>
                  <a:pt x="243" y="664"/>
                </a:cubicBezTo>
                <a:cubicBezTo>
                  <a:pt x="305" y="664"/>
                  <a:pt x="359" y="643"/>
                  <a:pt x="399" y="603"/>
                </a:cubicBezTo>
                <a:cubicBezTo>
                  <a:pt x="439" y="563"/>
                  <a:pt x="462" y="505"/>
                  <a:pt x="462" y="444"/>
                </a:cubicBezTo>
                <a:cubicBezTo>
                  <a:pt x="462" y="219"/>
                  <a:pt x="462" y="219"/>
                  <a:pt x="462" y="219"/>
                </a:cubicBezTo>
                <a:cubicBezTo>
                  <a:pt x="462" y="150"/>
                  <a:pt x="497" y="95"/>
                  <a:pt x="556" y="72"/>
                </a:cubicBezTo>
                <a:cubicBezTo>
                  <a:pt x="576" y="64"/>
                  <a:pt x="599" y="59"/>
                  <a:pt x="623" y="59"/>
                </a:cubicBezTo>
                <a:cubicBezTo>
                  <a:pt x="646" y="59"/>
                  <a:pt x="669" y="64"/>
                  <a:pt x="690" y="72"/>
                </a:cubicBezTo>
                <a:cubicBezTo>
                  <a:pt x="749" y="95"/>
                  <a:pt x="784" y="150"/>
                  <a:pt x="784" y="219"/>
                </a:cubicBezTo>
                <a:cubicBezTo>
                  <a:pt x="784" y="420"/>
                  <a:pt x="784" y="420"/>
                  <a:pt x="784" y="420"/>
                </a:cubicBezTo>
                <a:cubicBezTo>
                  <a:pt x="843" y="420"/>
                  <a:pt x="843" y="420"/>
                  <a:pt x="843" y="420"/>
                </a:cubicBezTo>
                <a:cubicBezTo>
                  <a:pt x="843" y="219"/>
                  <a:pt x="843" y="219"/>
                  <a:pt x="843" y="219"/>
                </a:cubicBezTo>
                <a:cubicBezTo>
                  <a:pt x="843" y="124"/>
                  <a:pt x="795" y="51"/>
                  <a:pt x="712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61"/>
          <p:cNvSpPr/>
          <p:nvPr/>
        </p:nvSpPr>
        <p:spPr>
          <a:xfrm>
            <a:off x="5162070" y="5087055"/>
            <a:ext cx="2269067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6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89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61"/>
          <p:cNvSpPr/>
          <p:nvPr/>
        </p:nvSpPr>
        <p:spPr>
          <a:xfrm>
            <a:off x="7126336" y="2795412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309" y="17"/>
                </a:moveTo>
                <a:cubicBezTo>
                  <a:pt x="281" y="6"/>
                  <a:pt x="250" y="0"/>
                  <a:pt x="220" y="0"/>
                </a:cubicBezTo>
                <a:cubicBezTo>
                  <a:pt x="189" y="0"/>
                  <a:pt x="159" y="6"/>
                  <a:pt x="131" y="17"/>
                </a:cubicBezTo>
                <a:cubicBezTo>
                  <a:pt x="48" y="51"/>
                  <a:pt x="0" y="124"/>
                  <a:pt x="0" y="219"/>
                </a:cubicBezTo>
                <a:cubicBezTo>
                  <a:pt x="0" y="420"/>
                  <a:pt x="0" y="420"/>
                  <a:pt x="0" y="420"/>
                </a:cubicBezTo>
                <a:cubicBezTo>
                  <a:pt x="59" y="420"/>
                  <a:pt x="59" y="420"/>
                  <a:pt x="59" y="420"/>
                </a:cubicBezTo>
                <a:cubicBezTo>
                  <a:pt x="59" y="219"/>
                  <a:pt x="59" y="219"/>
                  <a:pt x="59" y="219"/>
                </a:cubicBezTo>
                <a:cubicBezTo>
                  <a:pt x="59" y="150"/>
                  <a:pt x="94" y="95"/>
                  <a:pt x="153" y="72"/>
                </a:cubicBezTo>
                <a:cubicBezTo>
                  <a:pt x="173" y="64"/>
                  <a:pt x="196" y="59"/>
                  <a:pt x="220" y="59"/>
                </a:cubicBezTo>
                <a:cubicBezTo>
                  <a:pt x="243" y="59"/>
                  <a:pt x="266" y="64"/>
                  <a:pt x="287" y="72"/>
                </a:cubicBezTo>
                <a:cubicBezTo>
                  <a:pt x="346" y="95"/>
                  <a:pt x="381" y="150"/>
                  <a:pt x="381" y="219"/>
                </a:cubicBezTo>
                <a:cubicBezTo>
                  <a:pt x="381" y="420"/>
                  <a:pt x="381" y="420"/>
                  <a:pt x="381" y="420"/>
                </a:cubicBezTo>
                <a:cubicBezTo>
                  <a:pt x="440" y="420"/>
                  <a:pt x="440" y="420"/>
                  <a:pt x="440" y="420"/>
                </a:cubicBezTo>
                <a:cubicBezTo>
                  <a:pt x="440" y="219"/>
                  <a:pt x="440" y="219"/>
                  <a:pt x="440" y="219"/>
                </a:cubicBezTo>
                <a:cubicBezTo>
                  <a:pt x="440" y="124"/>
                  <a:pt x="392" y="51"/>
                  <a:pt x="309" y="17"/>
                </a:cubicBezTo>
                <a:close/>
              </a:path>
            </a:pathLst>
          </a:custGeom>
          <a:solidFill>
            <a:srgbClr val="757070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61"/>
          <p:cNvSpPr/>
          <p:nvPr/>
        </p:nvSpPr>
        <p:spPr>
          <a:xfrm>
            <a:off x="9093426" y="5087055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7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90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rgbClr val="ED7D3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61"/>
          <p:cNvSpPr/>
          <p:nvPr/>
        </p:nvSpPr>
        <p:spPr>
          <a:xfrm>
            <a:off x="3636976" y="3230034"/>
            <a:ext cx="1425223" cy="1428044"/>
          </a:xfrm>
          <a:prstGeom prst="ellipse">
            <a:avLst/>
          </a:prstGeom>
          <a:solidFill>
            <a:srgbClr val="9CC2E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61"/>
          <p:cNvSpPr/>
          <p:nvPr/>
        </p:nvSpPr>
        <p:spPr>
          <a:xfrm>
            <a:off x="5568470" y="5408788"/>
            <a:ext cx="1425223" cy="1428044"/>
          </a:xfrm>
          <a:prstGeom prst="ellipse">
            <a:avLst/>
          </a:prstGeom>
          <a:solidFill>
            <a:srgbClr val="F4B08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61"/>
          <p:cNvSpPr/>
          <p:nvPr/>
        </p:nvSpPr>
        <p:spPr>
          <a:xfrm>
            <a:off x="7536944" y="3221568"/>
            <a:ext cx="1422400" cy="1428044"/>
          </a:xfrm>
          <a:prstGeom prst="ellipse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61"/>
          <p:cNvSpPr/>
          <p:nvPr/>
        </p:nvSpPr>
        <p:spPr>
          <a:xfrm>
            <a:off x="9505471" y="5408788"/>
            <a:ext cx="1425223" cy="1428044"/>
          </a:xfrm>
          <a:prstGeom prst="ellipse">
            <a:avLst/>
          </a:prstGeom>
          <a:solidFill>
            <a:srgbClr val="F4B08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61"/>
          <p:cNvSpPr/>
          <p:nvPr/>
        </p:nvSpPr>
        <p:spPr>
          <a:xfrm>
            <a:off x="11472559" y="3221569"/>
            <a:ext cx="1425223" cy="1428044"/>
          </a:xfrm>
          <a:prstGeom prst="ellipse">
            <a:avLst/>
          </a:prstGeom>
          <a:solidFill>
            <a:srgbClr val="9CC2E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61"/>
          <p:cNvSpPr txBox="1"/>
          <p:nvPr/>
        </p:nvSpPr>
        <p:spPr>
          <a:xfrm>
            <a:off x="4503124" y="7404709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Open Sans"/>
                <a:ea typeface="Open Sans"/>
                <a:cs typeface="Open Sans"/>
                <a:sym typeface="Open Sans"/>
              </a:rPr>
              <a:t>Unit Testing</a:t>
            </a:r>
            <a:endParaRPr sz="1956" i="0" u="none" strike="noStrike" cap="none">
              <a:solidFill>
                <a:srgbClr val="44494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9" name="Google Shape;449;p61"/>
          <p:cNvSpPr txBox="1"/>
          <p:nvPr/>
        </p:nvSpPr>
        <p:spPr>
          <a:xfrm>
            <a:off x="8435890" y="7378698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Open Sans"/>
                <a:ea typeface="Open Sans"/>
                <a:cs typeface="Open Sans"/>
                <a:sym typeface="Open Sans"/>
              </a:rPr>
              <a:t>API Testing</a:t>
            </a:r>
            <a:endParaRPr sz="1956" i="0" u="none" strike="noStrike" cap="none">
              <a:solidFill>
                <a:srgbClr val="44494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0" name="Google Shape;450;p61"/>
          <p:cNvSpPr txBox="1"/>
          <p:nvPr/>
        </p:nvSpPr>
        <p:spPr>
          <a:xfrm>
            <a:off x="2416586" y="2077664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Open Sans"/>
                <a:ea typeface="Open Sans"/>
                <a:cs typeface="Open Sans"/>
                <a:sym typeface="Open Sans"/>
              </a:rPr>
              <a:t>Web Automation</a:t>
            </a:r>
            <a:endParaRPr sz="1956" i="0" u="none" strike="noStrike" cap="none">
              <a:solidFill>
                <a:srgbClr val="44494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1" name="Google Shape;451;p61"/>
          <p:cNvSpPr txBox="1"/>
          <p:nvPr/>
        </p:nvSpPr>
        <p:spPr>
          <a:xfrm>
            <a:off x="6330962" y="2077663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Open Sans"/>
                <a:ea typeface="Open Sans"/>
                <a:cs typeface="Open Sans"/>
                <a:sym typeface="Open Sans"/>
              </a:rPr>
              <a:t>API Automation</a:t>
            </a:r>
            <a:endParaRPr sz="1956" i="0" u="none" strike="noStrike" cap="none">
              <a:solidFill>
                <a:srgbClr val="44494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2" name="Google Shape;452;p61"/>
          <p:cNvSpPr txBox="1"/>
          <p:nvPr/>
        </p:nvSpPr>
        <p:spPr>
          <a:xfrm>
            <a:off x="10245338" y="2043804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Open Sans"/>
                <a:ea typeface="Open Sans"/>
                <a:cs typeface="Open Sans"/>
                <a:sym typeface="Open Sans"/>
              </a:rPr>
              <a:t>Process Automation</a:t>
            </a:r>
            <a:endParaRPr sz="1956" i="0" u="none" strike="noStrike" cap="none">
              <a:solidFill>
                <a:srgbClr val="44494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3" name="Google Shape;453;p61"/>
          <p:cNvSpPr/>
          <p:nvPr/>
        </p:nvSpPr>
        <p:spPr>
          <a:xfrm flipH="1">
            <a:off x="11061556" y="2804480"/>
            <a:ext cx="4370525" cy="3437467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712" y="17"/>
                </a:moveTo>
                <a:cubicBezTo>
                  <a:pt x="684" y="6"/>
                  <a:pt x="653" y="0"/>
                  <a:pt x="623" y="0"/>
                </a:cubicBezTo>
                <a:cubicBezTo>
                  <a:pt x="592" y="0"/>
                  <a:pt x="562" y="6"/>
                  <a:pt x="534" y="17"/>
                </a:cubicBezTo>
                <a:cubicBezTo>
                  <a:pt x="450" y="51"/>
                  <a:pt x="403" y="124"/>
                  <a:pt x="403" y="219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90"/>
                  <a:pt x="386" y="533"/>
                  <a:pt x="357" y="562"/>
                </a:cubicBezTo>
                <a:cubicBezTo>
                  <a:pt x="329" y="590"/>
                  <a:pt x="290" y="605"/>
                  <a:pt x="243" y="605"/>
                </a:cubicBezTo>
                <a:cubicBezTo>
                  <a:pt x="0" y="605"/>
                  <a:pt x="0" y="605"/>
                  <a:pt x="0" y="605"/>
                </a:cubicBezTo>
                <a:cubicBezTo>
                  <a:pt x="0" y="664"/>
                  <a:pt x="0" y="664"/>
                  <a:pt x="0" y="664"/>
                </a:cubicBezTo>
                <a:cubicBezTo>
                  <a:pt x="243" y="664"/>
                  <a:pt x="243" y="664"/>
                  <a:pt x="243" y="664"/>
                </a:cubicBezTo>
                <a:cubicBezTo>
                  <a:pt x="305" y="664"/>
                  <a:pt x="359" y="643"/>
                  <a:pt x="399" y="603"/>
                </a:cubicBezTo>
                <a:cubicBezTo>
                  <a:pt x="439" y="563"/>
                  <a:pt x="462" y="505"/>
                  <a:pt x="462" y="444"/>
                </a:cubicBezTo>
                <a:cubicBezTo>
                  <a:pt x="462" y="219"/>
                  <a:pt x="462" y="219"/>
                  <a:pt x="462" y="219"/>
                </a:cubicBezTo>
                <a:cubicBezTo>
                  <a:pt x="462" y="150"/>
                  <a:pt x="497" y="95"/>
                  <a:pt x="556" y="72"/>
                </a:cubicBezTo>
                <a:cubicBezTo>
                  <a:pt x="576" y="64"/>
                  <a:pt x="599" y="59"/>
                  <a:pt x="623" y="59"/>
                </a:cubicBezTo>
                <a:cubicBezTo>
                  <a:pt x="646" y="59"/>
                  <a:pt x="669" y="64"/>
                  <a:pt x="690" y="72"/>
                </a:cubicBezTo>
                <a:cubicBezTo>
                  <a:pt x="749" y="95"/>
                  <a:pt x="784" y="150"/>
                  <a:pt x="784" y="219"/>
                </a:cubicBezTo>
                <a:cubicBezTo>
                  <a:pt x="784" y="420"/>
                  <a:pt x="784" y="420"/>
                  <a:pt x="784" y="420"/>
                </a:cubicBezTo>
                <a:cubicBezTo>
                  <a:pt x="843" y="420"/>
                  <a:pt x="843" y="420"/>
                  <a:pt x="843" y="420"/>
                </a:cubicBezTo>
                <a:cubicBezTo>
                  <a:pt x="843" y="219"/>
                  <a:pt x="843" y="219"/>
                  <a:pt x="843" y="219"/>
                </a:cubicBezTo>
                <a:cubicBezTo>
                  <a:pt x="843" y="124"/>
                  <a:pt x="795" y="51"/>
                  <a:pt x="712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61"/>
          <p:cNvSpPr/>
          <p:nvPr/>
        </p:nvSpPr>
        <p:spPr>
          <a:xfrm>
            <a:off x="3983513" y="3669797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61"/>
          <p:cNvSpPr/>
          <p:nvPr/>
        </p:nvSpPr>
        <p:spPr>
          <a:xfrm>
            <a:off x="7882070" y="3598028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61"/>
          <p:cNvSpPr/>
          <p:nvPr/>
        </p:nvSpPr>
        <p:spPr>
          <a:xfrm>
            <a:off x="9891965" y="5889671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61"/>
          <p:cNvSpPr/>
          <p:nvPr/>
        </p:nvSpPr>
        <p:spPr>
          <a:xfrm>
            <a:off x="11819096" y="3599847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61"/>
          <p:cNvSpPr/>
          <p:nvPr/>
        </p:nvSpPr>
        <p:spPr>
          <a:xfrm>
            <a:off x="5915007" y="5838871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9" name="Google Shape;459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5105" y="757462"/>
            <a:ext cx="7194658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Technologies</a:t>
            </a:r>
            <a:endParaRPr/>
          </a:p>
        </p:txBody>
      </p:sp>
      <p:grpSp>
        <p:nvGrpSpPr>
          <p:cNvPr id="466" name="Google Shape;466;p62"/>
          <p:cNvGrpSpPr/>
          <p:nvPr/>
        </p:nvGrpSpPr>
        <p:grpSpPr>
          <a:xfrm>
            <a:off x="6315723" y="1236318"/>
            <a:ext cx="1374318" cy="2667150"/>
            <a:chOff x="6412510" y="844436"/>
            <a:chExt cx="1662414" cy="3208409"/>
          </a:xfrm>
        </p:grpSpPr>
        <p:sp>
          <p:nvSpPr>
            <p:cNvPr id="467" name="Google Shape;467;p62"/>
            <p:cNvSpPr/>
            <p:nvPr/>
          </p:nvSpPr>
          <p:spPr>
            <a:xfrm rot="10800000">
              <a:off x="6667607" y="844436"/>
              <a:ext cx="1407317" cy="2055334"/>
            </a:xfrm>
            <a:custGeom>
              <a:avLst/>
              <a:gdLst/>
              <a:ahLst/>
              <a:cxnLst/>
              <a:rect l="l" t="t" r="r" b="b"/>
              <a:pathLst>
                <a:path w="695" h="1015" extrusionOk="0">
                  <a:moveTo>
                    <a:pt x="173" y="1015"/>
                  </a:moveTo>
                  <a:cubicBezTo>
                    <a:pt x="0" y="1015"/>
                    <a:pt x="0" y="1015"/>
                    <a:pt x="0" y="1015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545"/>
                    <a:pt x="65" y="481"/>
                    <a:pt x="144" y="481"/>
                  </a:cubicBezTo>
                  <a:cubicBezTo>
                    <a:pt x="522" y="481"/>
                    <a:pt x="522" y="481"/>
                    <a:pt x="522" y="481"/>
                  </a:cubicBezTo>
                  <a:cubicBezTo>
                    <a:pt x="520" y="1"/>
                    <a:pt x="520" y="1"/>
                    <a:pt x="520" y="1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695" y="509"/>
                    <a:pt x="695" y="509"/>
                    <a:pt x="695" y="509"/>
                  </a:cubicBezTo>
                  <a:cubicBezTo>
                    <a:pt x="695" y="547"/>
                    <a:pt x="680" y="583"/>
                    <a:pt x="653" y="611"/>
                  </a:cubicBezTo>
                  <a:cubicBezTo>
                    <a:pt x="626" y="638"/>
                    <a:pt x="590" y="653"/>
                    <a:pt x="552" y="653"/>
                  </a:cubicBezTo>
                  <a:cubicBezTo>
                    <a:pt x="173" y="653"/>
                    <a:pt x="173" y="653"/>
                    <a:pt x="173" y="653"/>
                  </a:cubicBezTo>
                  <a:lnTo>
                    <a:pt x="173" y="1015"/>
                  </a:lnTo>
                  <a:close/>
                </a:path>
              </a:pathLst>
            </a:custGeom>
            <a:solidFill>
              <a:srgbClr val="F4B08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2"/>
            <p:cNvSpPr/>
            <p:nvPr/>
          </p:nvSpPr>
          <p:spPr>
            <a:xfrm rot="10800000">
              <a:off x="6412510" y="2995645"/>
              <a:ext cx="820079" cy="1057200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1" y="138"/>
                    <a:pt x="5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89" y="472"/>
                    <a:pt x="90" y="497"/>
                    <a:pt x="101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3"/>
                    <a:pt x="294" y="484"/>
                    <a:pt x="298" y="461"/>
                  </a:cubicBezTo>
                  <a:cubicBezTo>
                    <a:pt x="302" y="434"/>
                    <a:pt x="314" y="410"/>
                    <a:pt x="327" y="387"/>
                  </a:cubicBezTo>
                  <a:cubicBezTo>
                    <a:pt x="331" y="380"/>
                    <a:pt x="363" y="316"/>
                    <a:pt x="370" y="297"/>
                  </a:cubicBezTo>
                  <a:cubicBezTo>
                    <a:pt x="377" y="278"/>
                    <a:pt x="405" y="157"/>
                    <a:pt x="297" y="78"/>
                  </a:cubicBezTo>
                  <a:close/>
                </a:path>
              </a:pathLst>
            </a:cu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2"/>
            <p:cNvSpPr/>
            <p:nvPr/>
          </p:nvSpPr>
          <p:spPr>
            <a:xfrm rot="10800000">
              <a:off x="6701849" y="2995645"/>
              <a:ext cx="284203" cy="572686"/>
            </a:xfrm>
            <a:custGeom>
              <a:avLst/>
              <a:gdLst/>
              <a:ahLst/>
              <a:cxnLst/>
              <a:rect l="l" t="t" r="r" b="b"/>
              <a:pathLst>
                <a:path w="140" h="283" extrusionOk="0">
                  <a:moveTo>
                    <a:pt x="26" y="283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60"/>
                    <a:pt x="29" y="61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3"/>
                    <a:pt x="72" y="63"/>
                  </a:cubicBezTo>
                  <a:cubicBezTo>
                    <a:pt x="74" y="63"/>
                    <a:pt x="76" y="61"/>
                    <a:pt x="77" y="60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60"/>
                    <a:pt x="110" y="60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2" y="283"/>
                    <a:pt x="112" y="283"/>
                    <a:pt x="112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5"/>
                    <a:pt x="139" y="2"/>
                    <a:pt x="137" y="2"/>
                  </a:cubicBezTo>
                  <a:cubicBezTo>
                    <a:pt x="135" y="1"/>
                    <a:pt x="132" y="2"/>
                    <a:pt x="131" y="4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3"/>
                    <a:pt x="97" y="1"/>
                    <a:pt x="95" y="1"/>
                  </a:cubicBezTo>
                  <a:cubicBezTo>
                    <a:pt x="93" y="1"/>
                    <a:pt x="91" y="2"/>
                    <a:pt x="90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2"/>
                    <a:pt x="53" y="1"/>
                    <a:pt x="51" y="1"/>
                  </a:cubicBezTo>
                  <a:cubicBezTo>
                    <a:pt x="49" y="1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2"/>
            <p:cNvSpPr/>
            <p:nvPr/>
          </p:nvSpPr>
          <p:spPr>
            <a:xfrm rot="10800000">
              <a:off x="6670175" y="2918602"/>
              <a:ext cx="347549" cy="52218"/>
            </a:xfrm>
            <a:prstGeom prst="rect">
              <a:avLst/>
            </a:prstGeom>
            <a:solidFill>
              <a:srgbClr val="6087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" name="Google Shape;471;p62"/>
          <p:cNvGrpSpPr/>
          <p:nvPr/>
        </p:nvGrpSpPr>
        <p:grpSpPr>
          <a:xfrm>
            <a:off x="7957844" y="1258266"/>
            <a:ext cx="2272367" cy="2518640"/>
            <a:chOff x="8567999" y="844436"/>
            <a:chExt cx="2748720" cy="3046619"/>
          </a:xfrm>
        </p:grpSpPr>
        <p:sp>
          <p:nvSpPr>
            <p:cNvPr id="472" name="Google Shape;472;p62"/>
            <p:cNvSpPr/>
            <p:nvPr/>
          </p:nvSpPr>
          <p:spPr>
            <a:xfrm rot="10800000">
              <a:off x="8567999" y="844436"/>
              <a:ext cx="2536424" cy="1889263"/>
            </a:xfrm>
            <a:custGeom>
              <a:avLst/>
              <a:gdLst/>
              <a:ahLst/>
              <a:cxnLst/>
              <a:rect l="l" t="t" r="r" b="b"/>
              <a:pathLst>
                <a:path w="1253" h="933" extrusionOk="0">
                  <a:moveTo>
                    <a:pt x="1253" y="933"/>
                  </a:moveTo>
                  <a:cubicBezTo>
                    <a:pt x="1081" y="933"/>
                    <a:pt x="1081" y="933"/>
                    <a:pt x="1081" y="933"/>
                  </a:cubicBezTo>
                  <a:cubicBezTo>
                    <a:pt x="1081" y="495"/>
                    <a:pt x="1081" y="495"/>
                    <a:pt x="1081" y="495"/>
                  </a:cubicBezTo>
                  <a:cubicBezTo>
                    <a:pt x="144" y="490"/>
                    <a:pt x="144" y="490"/>
                    <a:pt x="144" y="490"/>
                  </a:cubicBezTo>
                  <a:cubicBezTo>
                    <a:pt x="65" y="489"/>
                    <a:pt x="0" y="425"/>
                    <a:pt x="0" y="3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318"/>
                    <a:pt x="173" y="318"/>
                    <a:pt x="173" y="318"/>
                  </a:cubicBezTo>
                  <a:cubicBezTo>
                    <a:pt x="1110" y="323"/>
                    <a:pt x="1110" y="323"/>
                    <a:pt x="1110" y="323"/>
                  </a:cubicBezTo>
                  <a:cubicBezTo>
                    <a:pt x="1189" y="323"/>
                    <a:pt x="1253" y="387"/>
                    <a:pt x="1253" y="466"/>
                  </a:cubicBezTo>
                  <a:lnTo>
                    <a:pt x="1253" y="933"/>
                  </a:ln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2"/>
            <p:cNvSpPr/>
            <p:nvPr/>
          </p:nvSpPr>
          <p:spPr>
            <a:xfrm rot="10800000">
              <a:off x="10497496" y="2832999"/>
              <a:ext cx="819223" cy="1058056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9"/>
                  </a:moveTo>
                  <a:cubicBezTo>
                    <a:pt x="189" y="0"/>
                    <a:pt x="93" y="73"/>
                    <a:pt x="81" y="82"/>
                  </a:cubicBezTo>
                  <a:cubicBezTo>
                    <a:pt x="70" y="90"/>
                    <a:pt x="11" y="138"/>
                    <a:pt x="5" y="220"/>
                  </a:cubicBezTo>
                  <a:cubicBezTo>
                    <a:pt x="0" y="303"/>
                    <a:pt x="57" y="384"/>
                    <a:pt x="57" y="384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8" y="425"/>
                    <a:pt x="82" y="440"/>
                    <a:pt x="85" y="452"/>
                  </a:cubicBezTo>
                  <a:cubicBezTo>
                    <a:pt x="89" y="473"/>
                    <a:pt x="90" y="497"/>
                    <a:pt x="101" y="516"/>
                  </a:cubicBezTo>
                  <a:cubicBezTo>
                    <a:pt x="103" y="518"/>
                    <a:pt x="104" y="520"/>
                    <a:pt x="106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4"/>
                    <a:pt x="294" y="485"/>
                    <a:pt x="298" y="462"/>
                  </a:cubicBezTo>
                  <a:cubicBezTo>
                    <a:pt x="302" y="435"/>
                    <a:pt x="314" y="411"/>
                    <a:pt x="327" y="387"/>
                  </a:cubicBezTo>
                  <a:cubicBezTo>
                    <a:pt x="331" y="380"/>
                    <a:pt x="363" y="317"/>
                    <a:pt x="370" y="297"/>
                  </a:cubicBezTo>
                  <a:cubicBezTo>
                    <a:pt x="377" y="278"/>
                    <a:pt x="405" y="157"/>
                    <a:pt x="297" y="79"/>
                  </a:cubicBez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2"/>
            <p:cNvSpPr/>
            <p:nvPr/>
          </p:nvSpPr>
          <p:spPr>
            <a:xfrm rot="10800000">
              <a:off x="10786835" y="2832999"/>
              <a:ext cx="283347" cy="571830"/>
            </a:xfrm>
            <a:custGeom>
              <a:avLst/>
              <a:gdLst/>
              <a:ahLst/>
              <a:cxnLst/>
              <a:rect l="l" t="t" r="r" b="b"/>
              <a:pathLst>
                <a:path w="140" h="282" extrusionOk="0">
                  <a:moveTo>
                    <a:pt x="26" y="282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9"/>
                    <a:pt x="29" y="60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2"/>
                    <a:pt x="72" y="62"/>
                  </a:cubicBezTo>
                  <a:cubicBezTo>
                    <a:pt x="74" y="62"/>
                    <a:pt x="76" y="61"/>
                    <a:pt x="77" y="59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59"/>
                    <a:pt x="110" y="59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12" y="282"/>
                    <a:pt x="112" y="282"/>
                    <a:pt x="112" y="282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5"/>
                    <a:pt x="139" y="2"/>
                    <a:pt x="137" y="1"/>
                  </a:cubicBezTo>
                  <a:cubicBezTo>
                    <a:pt x="135" y="0"/>
                    <a:pt x="132" y="1"/>
                    <a:pt x="131" y="3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98" y="2"/>
                    <a:pt x="97" y="1"/>
                    <a:pt x="95" y="0"/>
                  </a:cubicBezTo>
                  <a:cubicBezTo>
                    <a:pt x="93" y="0"/>
                    <a:pt x="91" y="2"/>
                    <a:pt x="90" y="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49" y="0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16" y="282"/>
                    <a:pt x="16" y="282"/>
                    <a:pt x="16" y="282"/>
                  </a:cubicBezTo>
                  <a:lnTo>
                    <a:pt x="26" y="282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2"/>
            <p:cNvSpPr/>
            <p:nvPr/>
          </p:nvSpPr>
          <p:spPr>
            <a:xfrm rot="10800000">
              <a:off x="10754306" y="2755956"/>
              <a:ext cx="348405" cy="51362"/>
            </a:xfrm>
            <a:prstGeom prst="rect">
              <a:avLst/>
            </a:pr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62"/>
          <p:cNvGrpSpPr/>
          <p:nvPr/>
        </p:nvGrpSpPr>
        <p:grpSpPr>
          <a:xfrm>
            <a:off x="7685173" y="1262013"/>
            <a:ext cx="1519393" cy="2652392"/>
            <a:chOff x="8288933" y="844436"/>
            <a:chExt cx="1837901" cy="3208409"/>
          </a:xfrm>
        </p:grpSpPr>
        <p:sp>
          <p:nvSpPr>
            <p:cNvPr id="477" name="Google Shape;477;p62"/>
            <p:cNvSpPr/>
            <p:nvPr/>
          </p:nvSpPr>
          <p:spPr>
            <a:xfrm rot="10800000">
              <a:off x="8288933" y="844436"/>
              <a:ext cx="1623037" cy="2055334"/>
            </a:xfrm>
            <a:custGeom>
              <a:avLst/>
              <a:gdLst/>
              <a:ahLst/>
              <a:cxnLst/>
              <a:rect l="l" t="t" r="r" b="b"/>
              <a:pathLst>
                <a:path w="802" h="1015" extrusionOk="0">
                  <a:moveTo>
                    <a:pt x="802" y="1015"/>
                  </a:moveTo>
                  <a:cubicBezTo>
                    <a:pt x="630" y="1015"/>
                    <a:pt x="630" y="1015"/>
                    <a:pt x="630" y="1015"/>
                  </a:cubicBezTo>
                  <a:cubicBezTo>
                    <a:pt x="630" y="785"/>
                    <a:pt x="630" y="785"/>
                    <a:pt x="630" y="785"/>
                  </a:cubicBezTo>
                  <a:cubicBezTo>
                    <a:pt x="144" y="785"/>
                    <a:pt x="144" y="785"/>
                    <a:pt x="144" y="785"/>
                  </a:cubicBezTo>
                  <a:cubicBezTo>
                    <a:pt x="65" y="785"/>
                    <a:pt x="0" y="721"/>
                    <a:pt x="0" y="6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613"/>
                    <a:pt x="173" y="613"/>
                    <a:pt x="173" y="613"/>
                  </a:cubicBezTo>
                  <a:cubicBezTo>
                    <a:pt x="659" y="613"/>
                    <a:pt x="659" y="613"/>
                    <a:pt x="659" y="613"/>
                  </a:cubicBezTo>
                  <a:cubicBezTo>
                    <a:pt x="738" y="613"/>
                    <a:pt x="802" y="678"/>
                    <a:pt x="802" y="757"/>
                  </a:cubicBezTo>
                  <a:lnTo>
                    <a:pt x="802" y="1015"/>
                  </a:lnTo>
                  <a:close/>
                </a:path>
              </a:pathLst>
            </a:custGeom>
            <a:solidFill>
              <a:srgbClr val="AEAB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2"/>
            <p:cNvSpPr/>
            <p:nvPr/>
          </p:nvSpPr>
          <p:spPr>
            <a:xfrm rot="10800000">
              <a:off x="9305043" y="2995645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AEAB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2"/>
            <p:cNvSpPr/>
            <p:nvPr/>
          </p:nvSpPr>
          <p:spPr>
            <a:xfrm rot="10800000">
              <a:off x="9594382" y="2995645"/>
              <a:ext cx="285915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60"/>
                    <a:pt x="30" y="61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60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2"/>
                  </a:cubicBezTo>
                  <a:cubicBezTo>
                    <a:pt x="135" y="1"/>
                    <a:pt x="133" y="2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2"/>
            <p:cNvSpPr/>
            <p:nvPr/>
          </p:nvSpPr>
          <p:spPr>
            <a:xfrm rot="10800000">
              <a:off x="9561853" y="2918602"/>
              <a:ext cx="350117" cy="52218"/>
            </a:xfrm>
            <a:prstGeom prst="rect">
              <a:avLst/>
            </a:prstGeom>
            <a:solidFill>
              <a:srgbClr val="3D99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62"/>
          <p:cNvGrpSpPr/>
          <p:nvPr/>
        </p:nvGrpSpPr>
        <p:grpSpPr>
          <a:xfrm>
            <a:off x="7126669" y="1262013"/>
            <a:ext cx="1161306" cy="2908573"/>
            <a:chOff x="7437180" y="844436"/>
            <a:chExt cx="1404749" cy="3518293"/>
          </a:xfrm>
        </p:grpSpPr>
        <p:sp>
          <p:nvSpPr>
            <p:cNvPr id="482" name="Google Shape;482;p62"/>
            <p:cNvSpPr/>
            <p:nvPr/>
          </p:nvSpPr>
          <p:spPr>
            <a:xfrm rot="10800000">
              <a:off x="7437180" y="844436"/>
              <a:ext cx="1188173" cy="2361793"/>
            </a:xfrm>
            <a:custGeom>
              <a:avLst/>
              <a:gdLst/>
              <a:ahLst/>
              <a:cxnLst/>
              <a:rect l="l" t="t" r="r" b="b"/>
              <a:pathLst>
                <a:path w="587" h="1166" extrusionOk="0">
                  <a:moveTo>
                    <a:pt x="587" y="1166"/>
                  </a:moveTo>
                  <a:cubicBezTo>
                    <a:pt x="414" y="1166"/>
                    <a:pt x="414" y="1166"/>
                    <a:pt x="414" y="1166"/>
                  </a:cubicBezTo>
                  <a:cubicBezTo>
                    <a:pt x="414" y="675"/>
                    <a:pt x="414" y="675"/>
                    <a:pt x="414" y="675"/>
                  </a:cubicBezTo>
                  <a:cubicBezTo>
                    <a:pt x="144" y="675"/>
                    <a:pt x="144" y="675"/>
                    <a:pt x="144" y="675"/>
                  </a:cubicBezTo>
                  <a:cubicBezTo>
                    <a:pt x="65" y="675"/>
                    <a:pt x="0" y="611"/>
                    <a:pt x="0" y="5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3" y="503"/>
                    <a:pt x="173" y="503"/>
                    <a:pt x="173" y="503"/>
                  </a:cubicBezTo>
                  <a:cubicBezTo>
                    <a:pt x="443" y="503"/>
                    <a:pt x="443" y="503"/>
                    <a:pt x="443" y="503"/>
                  </a:cubicBezTo>
                  <a:cubicBezTo>
                    <a:pt x="522" y="503"/>
                    <a:pt x="587" y="568"/>
                    <a:pt x="587" y="647"/>
                  </a:cubicBezTo>
                  <a:lnTo>
                    <a:pt x="587" y="1166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2"/>
            <p:cNvSpPr/>
            <p:nvPr/>
          </p:nvSpPr>
          <p:spPr>
            <a:xfrm rot="10800000">
              <a:off x="8020138" y="3305529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3"/>
                    <a:pt x="73" y="413"/>
                    <a:pt x="73" y="413"/>
                  </a:cubicBezTo>
                  <a:cubicBezTo>
                    <a:pt x="79" y="425"/>
                    <a:pt x="82" y="439"/>
                    <a:pt x="85" y="451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7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2"/>
            <p:cNvSpPr/>
            <p:nvPr/>
          </p:nvSpPr>
          <p:spPr>
            <a:xfrm rot="10800000">
              <a:off x="8309477" y="3305529"/>
              <a:ext cx="285059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29"/>
                    <a:pt x="12" y="29"/>
                    <a:pt x="12" y="2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30" y="60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5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1"/>
                  </a:cubicBezTo>
                  <a:cubicBezTo>
                    <a:pt x="135" y="0"/>
                    <a:pt x="133" y="1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2"/>
            <p:cNvSpPr/>
            <p:nvPr/>
          </p:nvSpPr>
          <p:spPr>
            <a:xfrm rot="10800000">
              <a:off x="8276948" y="3230198"/>
              <a:ext cx="350117" cy="50506"/>
            </a:xfrm>
            <a:prstGeom prst="rect">
              <a:avLst/>
            </a:prstGeom>
            <a:solidFill>
              <a:srgbClr val="735F4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6" name="Google Shape;486;p62"/>
          <p:cNvSpPr/>
          <p:nvPr/>
        </p:nvSpPr>
        <p:spPr>
          <a:xfrm>
            <a:off x="1055531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FBE4D4"/>
          </a:solidFill>
          <a:ln w="25400" cap="flat" cmpd="sng">
            <a:solidFill>
              <a:srgbClr val="60876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Web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Eclipse IDE and Selenium webdriver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62"/>
          <p:cNvSpPr/>
          <p:nvPr/>
        </p:nvSpPr>
        <p:spPr>
          <a:xfrm>
            <a:off x="4868758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D8E2F3"/>
          </a:solidFill>
          <a:ln w="25400" cap="flat" cmpd="sng">
            <a:solidFill>
              <a:srgbClr val="5D4A4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Unit Testing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TestNG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62"/>
          <p:cNvSpPr/>
          <p:nvPr/>
        </p:nvSpPr>
        <p:spPr>
          <a:xfrm>
            <a:off x="8681985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D0CECE"/>
          </a:solidFill>
          <a:ln w="25400" cap="flat" cmpd="sng">
            <a:solidFill>
              <a:srgbClr val="2D716E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API Testing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Eclipse IDE, Postman, and AWS cloud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62"/>
          <p:cNvSpPr/>
          <p:nvPr/>
        </p:nvSpPr>
        <p:spPr>
          <a:xfrm>
            <a:off x="12495213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F8D5A6"/>
          </a:solidFill>
          <a:ln w="25400" cap="flat" cmpd="sng">
            <a:solidFill>
              <a:srgbClr val="E98C1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Process Automation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Jenkins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62"/>
          <p:cNvSpPr/>
          <p:nvPr/>
        </p:nvSpPr>
        <p:spPr>
          <a:xfrm>
            <a:off x="2671857" y="3710860"/>
            <a:ext cx="4000500" cy="2047875"/>
          </a:xfrm>
          <a:custGeom>
            <a:avLst/>
            <a:gdLst/>
            <a:ahLst/>
            <a:cxnLst/>
            <a:rect l="l" t="t" r="r" b="b"/>
            <a:pathLst>
              <a:path w="4000500" h="2047875" extrusionOk="0">
                <a:moveTo>
                  <a:pt x="4000500" y="0"/>
                </a:moveTo>
                <a:lnTo>
                  <a:pt x="4000500" y="1114425"/>
                </a:lnTo>
                <a:lnTo>
                  <a:pt x="0" y="1114425"/>
                </a:lnTo>
                <a:lnTo>
                  <a:pt x="0" y="204787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1" name="Google Shape;491;p62"/>
          <p:cNvSpPr/>
          <p:nvPr/>
        </p:nvSpPr>
        <p:spPr>
          <a:xfrm>
            <a:off x="6462807" y="3948985"/>
            <a:ext cx="1495425" cy="1809750"/>
          </a:xfrm>
          <a:custGeom>
            <a:avLst/>
            <a:gdLst/>
            <a:ahLst/>
            <a:cxnLst/>
            <a:rect l="l" t="t" r="r" b="b"/>
            <a:pathLst>
              <a:path w="1495425" h="1809750" extrusionOk="0">
                <a:moveTo>
                  <a:pt x="1495425" y="0"/>
                </a:moveTo>
                <a:lnTo>
                  <a:pt x="1495425" y="866775"/>
                </a:lnTo>
                <a:lnTo>
                  <a:pt x="371475" y="866775"/>
                </a:lnTo>
                <a:lnTo>
                  <a:pt x="371475" y="1476375"/>
                </a:lnTo>
                <a:lnTo>
                  <a:pt x="0" y="1476375"/>
                </a:lnTo>
                <a:lnTo>
                  <a:pt x="0" y="1809750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2" name="Google Shape;492;p62"/>
          <p:cNvSpPr/>
          <p:nvPr/>
        </p:nvSpPr>
        <p:spPr>
          <a:xfrm>
            <a:off x="9901332" y="3567985"/>
            <a:ext cx="4267200" cy="2162175"/>
          </a:xfrm>
          <a:custGeom>
            <a:avLst/>
            <a:gdLst/>
            <a:ahLst/>
            <a:cxnLst/>
            <a:rect l="l" t="t" r="r" b="b"/>
            <a:pathLst>
              <a:path w="4267200" h="2162175" extrusionOk="0">
                <a:moveTo>
                  <a:pt x="0" y="0"/>
                </a:moveTo>
                <a:lnTo>
                  <a:pt x="0" y="1247775"/>
                </a:lnTo>
                <a:lnTo>
                  <a:pt x="4267200" y="1247775"/>
                </a:lnTo>
                <a:lnTo>
                  <a:pt x="4267200" y="216217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3" name="Google Shape;493;p62"/>
          <p:cNvSpPr/>
          <p:nvPr/>
        </p:nvSpPr>
        <p:spPr>
          <a:xfrm>
            <a:off x="8882157" y="3691810"/>
            <a:ext cx="1504950" cy="2066925"/>
          </a:xfrm>
          <a:custGeom>
            <a:avLst/>
            <a:gdLst/>
            <a:ahLst/>
            <a:cxnLst/>
            <a:rect l="l" t="t" r="r" b="b"/>
            <a:pathLst>
              <a:path w="1504950" h="2066925" extrusionOk="0">
                <a:moveTo>
                  <a:pt x="0" y="0"/>
                </a:moveTo>
                <a:lnTo>
                  <a:pt x="0" y="1114425"/>
                </a:lnTo>
                <a:lnTo>
                  <a:pt x="828675" y="1114425"/>
                </a:lnTo>
                <a:lnTo>
                  <a:pt x="828675" y="1771650"/>
                </a:lnTo>
                <a:lnTo>
                  <a:pt x="1362075" y="1771650"/>
                </a:lnTo>
                <a:lnTo>
                  <a:pt x="1504950" y="1771650"/>
                </a:lnTo>
                <a:lnTo>
                  <a:pt x="1504950" y="206692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94" name="Google Shape;494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1836" y="757461"/>
            <a:ext cx="4061196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3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Required Testing Layers</a:t>
            </a:r>
            <a:endParaRPr/>
          </a:p>
        </p:txBody>
      </p:sp>
      <p:sp>
        <p:nvSpPr>
          <p:cNvPr id="501" name="Google Shape;501;p63"/>
          <p:cNvSpPr txBox="1"/>
          <p:nvPr/>
        </p:nvSpPr>
        <p:spPr>
          <a:xfrm>
            <a:off x="3345790" y="1723832"/>
            <a:ext cx="1035698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Below are the key responsibilities and functionalities to be implemented in the QA and testing environment: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2" name="Google Shape;502;p63"/>
          <p:cNvSpPr/>
          <p:nvPr/>
        </p:nvSpPr>
        <p:spPr>
          <a:xfrm>
            <a:off x="-250513" y="3081858"/>
            <a:ext cx="4405742" cy="4405742"/>
          </a:xfrm>
          <a:prstGeom prst="arc">
            <a:avLst>
              <a:gd name="adj1" fmla="val 16200000"/>
              <a:gd name="adj2" fmla="val 5395857"/>
            </a:avLst>
          </a:prstGeom>
          <a:noFill/>
          <a:ln w="28575" cap="flat" cmpd="sng">
            <a:solidFill>
              <a:srgbClr val="A5A5A5"/>
            </a:solidFill>
            <a:prstDash val="solid"/>
            <a:round/>
            <a:headEnd type="oval" w="lg" len="lg"/>
            <a:tailEnd type="oval" w="lg" len="lg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63"/>
          <p:cNvSpPr/>
          <p:nvPr/>
        </p:nvSpPr>
        <p:spPr>
          <a:xfrm>
            <a:off x="636418" y="4050020"/>
            <a:ext cx="2550535" cy="2479432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63"/>
          <p:cNvSpPr txBox="1"/>
          <p:nvPr/>
        </p:nvSpPr>
        <p:spPr>
          <a:xfrm>
            <a:off x="941860" y="5523989"/>
            <a:ext cx="202099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QA and Testing Environment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5" name="Google Shape;505;p63"/>
          <p:cNvSpPr/>
          <p:nvPr/>
        </p:nvSpPr>
        <p:spPr>
          <a:xfrm>
            <a:off x="2880861" y="3209886"/>
            <a:ext cx="457200" cy="457200"/>
          </a:xfrm>
          <a:prstGeom prst="ellipse">
            <a:avLst/>
          </a:prstGeom>
          <a:solidFill>
            <a:srgbClr val="FF7575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63"/>
          <p:cNvSpPr/>
          <p:nvPr/>
        </p:nvSpPr>
        <p:spPr>
          <a:xfrm>
            <a:off x="2880861" y="6912386"/>
            <a:ext cx="457200" cy="4572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63"/>
          <p:cNvSpPr/>
          <p:nvPr/>
        </p:nvSpPr>
        <p:spPr>
          <a:xfrm>
            <a:off x="3790791" y="4291651"/>
            <a:ext cx="457200" cy="457200"/>
          </a:xfrm>
          <a:prstGeom prst="ellipse">
            <a:avLst/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63"/>
          <p:cNvSpPr/>
          <p:nvPr/>
        </p:nvSpPr>
        <p:spPr>
          <a:xfrm>
            <a:off x="3772968" y="5809838"/>
            <a:ext cx="457200" cy="457200"/>
          </a:xfrm>
          <a:prstGeom prst="ellipse">
            <a:avLst/>
          </a:prstGeom>
          <a:solidFill>
            <a:srgbClr val="17BFAB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63"/>
          <p:cNvSpPr txBox="1"/>
          <p:nvPr/>
        </p:nvSpPr>
        <p:spPr>
          <a:xfrm>
            <a:off x="3638543" y="2992234"/>
            <a:ext cx="11096154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Write an automation script using page object design to store the web elements of the home page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63"/>
          <p:cNvSpPr txBox="1"/>
          <p:nvPr/>
        </p:nvSpPr>
        <p:spPr>
          <a:xfrm>
            <a:off x="4425435" y="4165169"/>
            <a:ext cx="1030926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Perform unit testing for all back-end classes and methods of the website using TestNG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1" name="Google Shape;511;p63"/>
          <p:cNvSpPr txBox="1"/>
          <p:nvPr/>
        </p:nvSpPr>
        <p:spPr>
          <a:xfrm>
            <a:off x="4425435" y="5783227"/>
            <a:ext cx="103092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Perform API automation with Postman and perform API testing with 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Postman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2" name="Google Shape;512;p63"/>
          <p:cNvSpPr txBox="1"/>
          <p:nvPr/>
        </p:nvSpPr>
        <p:spPr>
          <a:xfrm>
            <a:off x="3638542" y="6905496"/>
            <a:ext cx="11096154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and build a Jenkins job for all the automation testing phases performed in the previous steps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3" name="Google Shape;513;p63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98" y="4339078"/>
            <a:ext cx="1261517" cy="1261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5105" y="778725"/>
            <a:ext cx="7194658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1"/>
          <p:cNvSpPr txBox="1"/>
          <p:nvPr/>
        </p:nvSpPr>
        <p:spPr>
          <a:xfrm>
            <a:off x="6874593" y="4279612"/>
            <a:ext cx="288522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434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Open Sans</vt:lpstr>
      <vt:lpstr>Calibri</vt:lpstr>
      <vt:lpstr>Open Sans ExtraBold</vt:lpstr>
      <vt:lpstr>Digital Marketing</vt:lpstr>
      <vt:lpstr>Digital Marketing</vt:lpstr>
      <vt:lpstr>PowerPoint Presentation</vt:lpstr>
      <vt:lpstr>Introduction</vt:lpstr>
      <vt:lpstr>Medicare</vt:lpstr>
      <vt:lpstr>Medicare</vt:lpstr>
      <vt:lpstr>Project Development Flow</vt:lpstr>
      <vt:lpstr>Technologies</vt:lpstr>
      <vt:lpstr>Required Testing Layers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 Tandi</dc:creator>
  <cp:lastModifiedBy>Ravi Tulsiani</cp:lastModifiedBy>
  <cp:revision>1</cp:revision>
  <dcterms:created xsi:type="dcterms:W3CDTF">2016-09-03T17:46:52Z</dcterms:created>
  <dcterms:modified xsi:type="dcterms:W3CDTF">2020-07-22T08:50:04Z</dcterms:modified>
</cp:coreProperties>
</file>